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3716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D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1"/>
    <p:restoredTop sz="94664"/>
  </p:normalViewPr>
  <p:slideViewPr>
    <p:cSldViewPr snapToGrid="0" snapToObjects="1">
      <p:cViewPr>
        <p:scale>
          <a:sx n="66" d="100"/>
          <a:sy n="66" d="100"/>
        </p:scale>
        <p:origin x="112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122363"/>
            <a:ext cx="10287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602038"/>
            <a:ext cx="10287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0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0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365125"/>
            <a:ext cx="2957513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65125"/>
            <a:ext cx="870108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8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709739"/>
            <a:ext cx="11830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4589464"/>
            <a:ext cx="11830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825625"/>
            <a:ext cx="58293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825625"/>
            <a:ext cx="58293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65126"/>
            <a:ext cx="1183005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681163"/>
            <a:ext cx="580251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505075"/>
            <a:ext cx="580251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681163"/>
            <a:ext cx="5831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505075"/>
            <a:ext cx="58310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2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7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2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57200"/>
            <a:ext cx="4423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987426"/>
            <a:ext cx="69437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057400"/>
            <a:ext cx="4423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57200"/>
            <a:ext cx="4423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987426"/>
            <a:ext cx="694372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057400"/>
            <a:ext cx="4423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5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365126"/>
            <a:ext cx="118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825625"/>
            <a:ext cx="11830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D6A3-F2E1-5F4F-9D7B-81409A8D4098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6356351"/>
            <a:ext cx="4629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EE5DF-9FB5-A043-8F38-2DD443FE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0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0"/>
            <a:ext cx="1371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3" y="569953"/>
            <a:ext cx="5894040" cy="5885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15" y="4835929"/>
            <a:ext cx="6355080" cy="2022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43" y="2616232"/>
            <a:ext cx="6355080" cy="2022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15" y="395253"/>
            <a:ext cx="6359108" cy="2023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3970" y="205563"/>
            <a:ext cx="171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badi MT Condensed Light" charset="0"/>
                <a:cs typeface="Abadi MT Condensed Light" charset="0"/>
              </a:rPr>
              <a:t>Max Pooling</a:t>
            </a:r>
            <a:endParaRPr lang="en-US" sz="24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3970" y="4603558"/>
            <a:ext cx="102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badi MT Condensed Light" charset="0"/>
                <a:cs typeface="Abadi MT Condensed Light" charset="0"/>
              </a:rPr>
              <a:t>S3Pool</a:t>
            </a:r>
            <a:endParaRPr lang="en-US" sz="24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3970" y="2404561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badi MT Condensed Light" charset="0"/>
                <a:cs typeface="Abadi MT Condensed Light" charset="0"/>
              </a:rPr>
              <a:t>Stochastic Pooling</a:t>
            </a:r>
            <a:endParaRPr lang="en-US" sz="2400" dirty="0"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" y="0"/>
            <a:ext cx="1371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605744" y="3788990"/>
            <a:ext cx="2224200" cy="2673938"/>
            <a:chOff x="8537674" y="1609828"/>
            <a:chExt cx="1785822" cy="2146919"/>
          </a:xfrm>
        </p:grpSpPr>
        <p:pic>
          <p:nvPicPr>
            <p:cNvPr id="18" name="Content Placeholder 1" descr="taxonomy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70" b="-1047"/>
            <a:stretch>
              <a:fillRect/>
            </a:stretch>
          </p:blipFill>
          <p:spPr>
            <a:xfrm flipH="1">
              <a:off x="8537674" y="1609828"/>
              <a:ext cx="1785822" cy="2146919"/>
            </a:xfrm>
            <a:prstGeom prst="rect">
              <a:avLst/>
            </a:prstGeom>
          </p:spPr>
        </p:pic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537674" y="2240333"/>
              <a:ext cx="1660220" cy="52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Food Class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Hierarchy</a:t>
              </a:r>
              <a:endParaRPr lang="en-US" sz="2400" dirty="0">
                <a:solidFill>
                  <a:srgbClr val="0000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7483" y="900790"/>
            <a:ext cx="3417188" cy="5611259"/>
            <a:chOff x="9367736" y="248261"/>
            <a:chExt cx="4154901" cy="68226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736" y="248261"/>
              <a:ext cx="4154901" cy="23527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7736" y="2973700"/>
              <a:ext cx="4154901" cy="40971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30" y="710972"/>
            <a:ext cx="8429287" cy="31008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4585" y="184562"/>
            <a:ext cx="632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badi MT Condensed Light" charset="0"/>
                <a:ea typeface="Abadi MT Condensed Light" charset="0"/>
                <a:cs typeface="Abadi MT Condensed Light" charset="0"/>
              </a:rPr>
              <a:t>Semantics-aware Visual Food </a:t>
            </a:r>
            <a:r>
              <a:rPr lang="en-US" sz="32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Recognition</a:t>
            </a:r>
            <a:endParaRPr lang="en-US" sz="32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483" y="184562"/>
            <a:ext cx="3319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Watson</a:t>
            </a:r>
            <a:r>
              <a:rPr lang="en-US" sz="3200" dirty="0" smtClean="0">
                <a:solidFill>
                  <a:schemeClr val="accent5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2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VR Food Model</a:t>
            </a:r>
            <a:endParaRPr lang="en-US" sz="32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184" y="4628366"/>
            <a:ext cx="3798921" cy="19123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48990" y="4186008"/>
            <a:ext cx="3740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Abadi MT Condensed Light" charset="0"/>
                <a:cs typeface="Abadi MT Condensed Light" charset="0"/>
              </a:rPr>
              <a:t>Visual Interface </a:t>
            </a:r>
            <a:r>
              <a:rPr lang="en-US" sz="2000" smtClean="0">
                <a:ea typeface="Abadi MT Condensed Light" charset="0"/>
                <a:cs typeface="Abadi MT Condensed Light" charset="0"/>
              </a:rPr>
              <a:t>of Dietary Logging</a:t>
            </a:r>
            <a:endParaRPr lang="en-US" sz="20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11432978" y="3292829"/>
            <a:ext cx="413298" cy="53199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896" tIns="23948" rIns="47896" bIns="23948" rtlCol="0" anchor="ctr"/>
          <a:lstStyle>
            <a:defPPr>
              <a:defRPr lang="en-US"/>
            </a:defPPr>
            <a:lvl1pPr marL="0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63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925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888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851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814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776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739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702" algn="l" defTabSz="95792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378"/>
          <p:cNvSpPr/>
          <p:nvPr/>
        </p:nvSpPr>
        <p:spPr>
          <a:xfrm>
            <a:off x="1" y="0"/>
            <a:ext cx="1371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" name="Picture 3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1" y="1366739"/>
            <a:ext cx="7435686" cy="5241868"/>
          </a:xfrm>
          <a:prstGeom prst="rect">
            <a:avLst/>
          </a:prstGeom>
        </p:spPr>
      </p:pic>
      <p:sp>
        <p:nvSpPr>
          <p:cNvPr id="369" name="TextBox 368"/>
          <p:cNvSpPr txBox="1"/>
          <p:nvPr/>
        </p:nvSpPr>
        <p:spPr>
          <a:xfrm>
            <a:off x="7477920" y="311293"/>
            <a:ext cx="439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badi MT Condensed Light" charset="0"/>
                <a:ea typeface="Abadi MT Condensed Light" charset="0"/>
                <a:cs typeface="Abadi MT Condensed Light" charset="0"/>
              </a:rPr>
              <a:t>Supervised Manifold </a:t>
            </a:r>
            <a:r>
              <a:rPr lang="en-US" sz="3200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Denoising</a:t>
            </a:r>
            <a:endParaRPr lang="en-US" sz="32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370" name="Picture 3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68" y="1810627"/>
            <a:ext cx="1947963" cy="1947963"/>
          </a:xfrm>
          <a:prstGeom prst="rect">
            <a:avLst/>
          </a:prstGeom>
        </p:spPr>
      </p:pic>
      <p:pic>
        <p:nvPicPr>
          <p:cNvPr id="371" name="Picture 3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" y="1810627"/>
            <a:ext cx="1921213" cy="1921213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" y="4125810"/>
            <a:ext cx="1940668" cy="1940668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68" y="4125810"/>
            <a:ext cx="1940668" cy="1940668"/>
          </a:xfrm>
          <a:prstGeom prst="rect">
            <a:avLst/>
          </a:prstGeom>
        </p:spPr>
      </p:pic>
      <p:sp>
        <p:nvSpPr>
          <p:cNvPr id="374" name="TextBox 373"/>
          <p:cNvSpPr txBox="1"/>
          <p:nvPr/>
        </p:nvSpPr>
        <p:spPr>
          <a:xfrm>
            <a:off x="772881" y="1112987"/>
            <a:ext cx="1618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ea typeface="Abadi MT Condensed Light" charset="0"/>
                <a:cs typeface="Abadi MT Condensed Light" charset="0"/>
              </a:rPr>
              <a:t>Ground </a:t>
            </a:r>
            <a:r>
              <a:rPr lang="en-US" sz="2000" smtClean="0">
                <a:ea typeface="Abadi MT Condensed Light" charset="0"/>
                <a:cs typeface="Abadi MT Condensed Light" charset="0"/>
              </a:rPr>
              <a:t>truth </a:t>
            </a:r>
          </a:p>
          <a:p>
            <a:pPr algn="ctr"/>
            <a:r>
              <a:rPr lang="en-US" sz="2000" dirty="0" smtClean="0">
                <a:ea typeface="Abadi MT Condensed Light" charset="0"/>
                <a:cs typeface="Abadi MT Condensed Light" charset="0"/>
              </a:rPr>
              <a:t>(3D)</a:t>
            </a:r>
            <a:endParaRPr lang="en-US" sz="20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3040231" y="1117021"/>
            <a:ext cx="1618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ea typeface="Abadi MT Condensed Light" charset="0"/>
                <a:cs typeface="Abadi MT Condensed Light" charset="0"/>
              </a:rPr>
              <a:t>Ground truth </a:t>
            </a:r>
          </a:p>
          <a:p>
            <a:pPr algn="ctr"/>
            <a:r>
              <a:rPr lang="en-US" sz="2000" dirty="0" smtClean="0">
                <a:ea typeface="Abadi MT Condensed Light" charset="0"/>
                <a:cs typeface="Abadi MT Condensed Light" charset="0"/>
              </a:rPr>
              <a:t>(unrolled)</a:t>
            </a:r>
            <a:endParaRPr lang="en-US" sz="20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947979" y="614694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badi MT Condensed Light" charset="0"/>
                <a:cs typeface="Abadi MT Condensed Light" charset="0"/>
              </a:rPr>
              <a:t>Input</a:t>
            </a:r>
            <a:endParaRPr lang="en-US" sz="24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3032716" y="6146942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badi MT Condensed Light" charset="0"/>
                <a:cs typeface="Abadi MT Condensed Light" charset="0"/>
              </a:rPr>
              <a:t>Denoised</a:t>
            </a:r>
            <a:endParaRPr lang="en-US" sz="2400" dirty="0">
              <a:ea typeface="Abadi MT Condensed Light" charset="0"/>
              <a:cs typeface="Abadi MT Condensed Light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486745" y="311293"/>
            <a:ext cx="4585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Robust Regression on Manifolds</a:t>
            </a:r>
            <a:endParaRPr lang="en-US" sz="32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0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9928" y="2238956"/>
            <a:ext cx="4839876" cy="3385966"/>
            <a:chOff x="107593" y="99413"/>
            <a:chExt cx="4839876" cy="3385966"/>
          </a:xfrm>
        </p:grpSpPr>
        <p:sp>
          <p:nvSpPr>
            <p:cNvPr id="5" name="Rectangle 4"/>
            <p:cNvSpPr/>
            <p:nvPr/>
          </p:nvSpPr>
          <p:spPr>
            <a:xfrm>
              <a:off x="2830925" y="99413"/>
              <a:ext cx="2116544" cy="1728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spcCol="0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825" y="101190"/>
              <a:ext cx="2116544" cy="1728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spcCol="0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3701328" y="1823413"/>
              <a:ext cx="341568" cy="43966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7896" tIns="23948" rIns="47896" bIns="23948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01625" y="673335"/>
              <a:ext cx="1499785" cy="754210"/>
              <a:chOff x="2247015" y="1463727"/>
              <a:chExt cx="4964238" cy="2927506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5819559" y="1474366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2920411" y="2640413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2590803" y="1867781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2704215" y="414314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2895603" y="217258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3048003" y="232498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2374607" y="2399409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3501656" y="3905685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2679407" y="2704209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2374604" y="3097614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2984207" y="3009010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427227" y="1715381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2505740" y="344848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658140" y="360088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004930" y="4263641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2962940" y="390568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2519915" y="3848965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3267742" y="421048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412509" y="1715379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3643426" y="162677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3795826" y="177917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4774020" y="146372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4100626" y="2083978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4263658" y="1474364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579630" y="2310805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3257107" y="1995373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553743" y="3377598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4901610" y="188195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5241855" y="325001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877333" y="388087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2247015" y="3186218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3863163" y="3512283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4772058" y="3469740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4167963" y="3817083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732023" y="422465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4472765" y="4121881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5022116" y="1474366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6216509" y="186778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628172" y="1796886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6698517" y="189259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6673709" y="232498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826109" y="247738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006862" y="2438389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6305113" y="2704207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947149" y="3682395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6609913" y="3009008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7083661" y="2881414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6914711" y="3313806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6283845" y="3600883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4835854" y="3753281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6308656" y="3225202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6624089" y="3505186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6496499" y="3767460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5312730" y="3866684"/>
                <a:ext cx="127592" cy="127592"/>
              </a:xfrm>
              <a:prstGeom prst="ellipse">
                <a:avLst/>
              </a:prstGeom>
              <a:noFill/>
              <a:ln>
                <a:solidFill>
                  <a:schemeClr val="tx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9" name="TextBox 161"/>
            <p:cNvSpPr txBox="1"/>
            <p:nvPr/>
          </p:nvSpPr>
          <p:spPr>
            <a:xfrm>
              <a:off x="484070" y="523402"/>
              <a:ext cx="289637" cy="296782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00" dirty="0"/>
                <a:t>A</a:t>
              </a:r>
            </a:p>
          </p:txBody>
        </p:sp>
        <p:sp>
          <p:nvSpPr>
            <p:cNvPr id="10" name="TextBox 162"/>
            <p:cNvSpPr txBox="1"/>
            <p:nvPr/>
          </p:nvSpPr>
          <p:spPr>
            <a:xfrm>
              <a:off x="1410849" y="423876"/>
              <a:ext cx="284829" cy="296782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00" dirty="0"/>
                <a:t>B</a:t>
              </a:r>
            </a:p>
          </p:txBody>
        </p:sp>
        <p:sp>
          <p:nvSpPr>
            <p:cNvPr id="11" name="TextBox 163"/>
            <p:cNvSpPr txBox="1"/>
            <p:nvPr/>
          </p:nvSpPr>
          <p:spPr>
            <a:xfrm>
              <a:off x="1291773" y="1360098"/>
              <a:ext cx="281623" cy="296782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00" dirty="0"/>
                <a:t>C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719923" y="688244"/>
              <a:ext cx="247352" cy="149701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093334" y="1372865"/>
              <a:ext cx="253768" cy="112824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274256" y="574618"/>
              <a:ext cx="206693" cy="113626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C:\Users\hwu13\Dropbox\prepare for journal paper\smooth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870" y="1419133"/>
              <a:ext cx="502920" cy="345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C:\Users\hwu13\Dropbox\prepare for journal paper\smooth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690" y="153882"/>
              <a:ext cx="502920" cy="34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C:\Users\hwu13\Dropbox\prepare for journal paper\smooth1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731" y="176392"/>
              <a:ext cx="502920" cy="35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C:\Users\hwu13\Dropbox\prepare for journal paper\ori1.png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323" y="1448472"/>
              <a:ext cx="483563" cy="33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C:\Users\hwu13\Dropbox\prepare for journal paper\ori5.png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861" y="153069"/>
              <a:ext cx="488751" cy="33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hwu13\Dropbox\prepare for journal paper\ori16.png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08" y="207404"/>
              <a:ext cx="501330" cy="34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3081917" y="301395"/>
              <a:ext cx="1616210" cy="1310166"/>
              <a:chOff x="4727450" y="2699435"/>
              <a:chExt cx="2897336" cy="2544447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5994926" y="4679716"/>
                <a:ext cx="48640" cy="1648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6382931" y="3442952"/>
                <a:ext cx="10649" cy="946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Freeform 74"/>
              <p:cNvSpPr/>
              <p:nvPr/>
            </p:nvSpPr>
            <p:spPr>
              <a:xfrm>
                <a:off x="4801919" y="3554774"/>
                <a:ext cx="2748401" cy="1375605"/>
              </a:xfrm>
              <a:custGeom>
                <a:avLst/>
                <a:gdLst>
                  <a:gd name="connsiteX0" fmla="*/ 1866998 w 4495612"/>
                  <a:gd name="connsiteY0" fmla="*/ 27985 h 2577225"/>
                  <a:gd name="connsiteX1" fmla="*/ 1048291 w 4495612"/>
                  <a:gd name="connsiteY1" fmla="*/ 346961 h 2577225"/>
                  <a:gd name="connsiteX2" fmla="*/ 91361 w 4495612"/>
                  <a:gd name="connsiteY2" fmla="*/ 1133771 h 2577225"/>
                  <a:gd name="connsiteX3" fmla="*/ 133891 w 4495612"/>
                  <a:gd name="connsiteY3" fmla="*/ 2335250 h 2577225"/>
                  <a:gd name="connsiteX4" fmla="*/ 931333 w 4495612"/>
                  <a:gd name="connsiteY4" fmla="*/ 2558533 h 2577225"/>
                  <a:gd name="connsiteX5" fmla="*/ 2058384 w 4495612"/>
                  <a:gd name="connsiteY5" fmla="*/ 2048171 h 2577225"/>
                  <a:gd name="connsiteX6" fmla="*/ 3387454 w 4495612"/>
                  <a:gd name="connsiteY6" fmla="*/ 1899315 h 2577225"/>
                  <a:gd name="connsiteX7" fmla="*/ 4450709 w 4495612"/>
                  <a:gd name="connsiteY7" fmla="*/ 1973743 h 2577225"/>
                  <a:gd name="connsiteX8" fmla="*/ 4174263 w 4495612"/>
                  <a:gd name="connsiteY8" fmla="*/ 591510 h 2577225"/>
                  <a:gd name="connsiteX9" fmla="*/ 3057844 w 4495612"/>
                  <a:gd name="connsiteY9" fmla="*/ 81147 h 2577225"/>
                  <a:gd name="connsiteX10" fmla="*/ 1866998 w 4495612"/>
                  <a:gd name="connsiteY10" fmla="*/ 27985 h 257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5612" h="2577225">
                    <a:moveTo>
                      <a:pt x="1866998" y="27985"/>
                    </a:moveTo>
                    <a:cubicBezTo>
                      <a:pt x="1532072" y="72287"/>
                      <a:pt x="1344231" y="162663"/>
                      <a:pt x="1048291" y="346961"/>
                    </a:cubicBezTo>
                    <a:cubicBezTo>
                      <a:pt x="752351" y="531259"/>
                      <a:pt x="243761" y="802390"/>
                      <a:pt x="91361" y="1133771"/>
                    </a:cubicBezTo>
                    <a:cubicBezTo>
                      <a:pt x="-61039" y="1465152"/>
                      <a:pt x="-6104" y="2097790"/>
                      <a:pt x="133891" y="2335250"/>
                    </a:cubicBezTo>
                    <a:cubicBezTo>
                      <a:pt x="273886" y="2572710"/>
                      <a:pt x="610584" y="2606380"/>
                      <a:pt x="931333" y="2558533"/>
                    </a:cubicBezTo>
                    <a:cubicBezTo>
                      <a:pt x="1252082" y="2510686"/>
                      <a:pt x="1649030" y="2158041"/>
                      <a:pt x="2058384" y="2048171"/>
                    </a:cubicBezTo>
                    <a:cubicBezTo>
                      <a:pt x="2467738" y="1938301"/>
                      <a:pt x="2988733" y="1911720"/>
                      <a:pt x="3387454" y="1899315"/>
                    </a:cubicBezTo>
                    <a:cubicBezTo>
                      <a:pt x="3786175" y="1886910"/>
                      <a:pt x="4319574" y="2191711"/>
                      <a:pt x="4450709" y="1973743"/>
                    </a:cubicBezTo>
                    <a:cubicBezTo>
                      <a:pt x="4581844" y="1755776"/>
                      <a:pt x="4406407" y="906943"/>
                      <a:pt x="4174263" y="591510"/>
                    </a:cubicBezTo>
                    <a:cubicBezTo>
                      <a:pt x="3942119" y="276077"/>
                      <a:pt x="3442388" y="176840"/>
                      <a:pt x="3057844" y="81147"/>
                    </a:cubicBezTo>
                    <a:cubicBezTo>
                      <a:pt x="2673300" y="-14546"/>
                      <a:pt x="2201924" y="-16317"/>
                      <a:pt x="1866998" y="27985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63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925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888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851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814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776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739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702" algn="l" defTabSz="95792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 flipV="1">
                <a:off x="5771562" y="3586994"/>
                <a:ext cx="48640" cy="1648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/>
              <p:cNvGrpSpPr/>
              <p:nvPr/>
            </p:nvGrpSpPr>
            <p:grpSpPr>
              <a:xfrm>
                <a:off x="4727450" y="2699435"/>
                <a:ext cx="2897336" cy="2544447"/>
                <a:chOff x="4727450" y="2699435"/>
                <a:chExt cx="2897336" cy="2544447"/>
              </a:xfrm>
            </p:grpSpPr>
            <p:grpSp>
              <p:nvGrpSpPr>
                <p:cNvPr id="133" name="Group 132"/>
                <p:cNvGrpSpPr/>
                <p:nvPr/>
              </p:nvGrpSpPr>
              <p:grpSpPr>
                <a:xfrm>
                  <a:off x="4727450" y="3362298"/>
                  <a:ext cx="2897336" cy="1623492"/>
                  <a:chOff x="2247015" y="1380149"/>
                  <a:chExt cx="4964238" cy="3011084"/>
                </a:xfrm>
              </p:grpSpPr>
              <p:sp>
                <p:nvSpPr>
                  <p:cNvPr id="137" name="Oval 136"/>
                  <p:cNvSpPr/>
                  <p:nvPr/>
                </p:nvSpPr>
                <p:spPr>
                  <a:xfrm>
                    <a:off x="5819559" y="1474366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>
                    <a:off x="2920411" y="2640413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2590803" y="1867781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>
                  <a:xfrm>
                    <a:off x="2704215" y="414314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Oval 140"/>
                  <p:cNvSpPr/>
                  <p:nvPr/>
                </p:nvSpPr>
                <p:spPr>
                  <a:xfrm>
                    <a:off x="2895603" y="217258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>
                    <a:off x="3048003" y="232498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>
                    <a:off x="2374607" y="2399409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>
                  <a:xfrm>
                    <a:off x="3501656" y="3905685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Oval 144"/>
                  <p:cNvSpPr/>
                  <p:nvPr/>
                </p:nvSpPr>
                <p:spPr>
                  <a:xfrm>
                    <a:off x="2679407" y="2704209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Oval 145"/>
                  <p:cNvSpPr/>
                  <p:nvPr/>
                </p:nvSpPr>
                <p:spPr>
                  <a:xfrm>
                    <a:off x="2374604" y="3097614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Oval 146"/>
                  <p:cNvSpPr/>
                  <p:nvPr/>
                </p:nvSpPr>
                <p:spPr>
                  <a:xfrm>
                    <a:off x="2984207" y="3009010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/>
                  <p:cNvSpPr/>
                  <p:nvPr/>
                </p:nvSpPr>
                <p:spPr>
                  <a:xfrm>
                    <a:off x="3427227" y="1715381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Oval 148"/>
                  <p:cNvSpPr/>
                  <p:nvPr/>
                </p:nvSpPr>
                <p:spPr>
                  <a:xfrm>
                    <a:off x="2505740" y="344848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2658140" y="360088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4004930" y="4263641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2962940" y="390568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2519915" y="3848965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/>
                  <p:cNvSpPr/>
                  <p:nvPr/>
                </p:nvSpPr>
                <p:spPr>
                  <a:xfrm>
                    <a:off x="3267742" y="421048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Oval 154"/>
                  <p:cNvSpPr/>
                  <p:nvPr/>
                </p:nvSpPr>
                <p:spPr>
                  <a:xfrm>
                    <a:off x="4412509" y="1715379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>
                    <a:off x="3643426" y="162677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>
                    <a:off x="3795826" y="177917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>
                    <a:off x="4774020" y="146372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4100626" y="2083978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/>
                  <p:cNvSpPr/>
                  <p:nvPr/>
                </p:nvSpPr>
                <p:spPr>
                  <a:xfrm>
                    <a:off x="4263658" y="1474364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3579630" y="2310805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3257107" y="1995373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5553743" y="3377598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4901610" y="188195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5241855" y="325001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3877333" y="388087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2247015" y="3186218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3863163" y="3512283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>
                    <a:off x="4772058" y="3469740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4167963" y="3817083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3732023" y="422465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4472765" y="4121881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5022116" y="1380149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6216509" y="186778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5628172" y="1796886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6698517" y="189259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6673709" y="232498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6826109" y="247738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>
                  <a:xfrm>
                    <a:off x="7006862" y="2438389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6305113" y="2704207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Oval 180"/>
                  <p:cNvSpPr/>
                  <p:nvPr/>
                </p:nvSpPr>
                <p:spPr>
                  <a:xfrm>
                    <a:off x="5947149" y="3682395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6609913" y="3009008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7083661" y="2881414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Oval 183"/>
                  <p:cNvSpPr/>
                  <p:nvPr/>
                </p:nvSpPr>
                <p:spPr>
                  <a:xfrm>
                    <a:off x="6914711" y="3313806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6283845" y="3600883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4835854" y="3753281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6308656" y="3225202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6624089" y="3505186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6496499" y="3767460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5312730" y="3866684"/>
                    <a:ext cx="127592" cy="127592"/>
                  </a:xfrm>
                  <a:prstGeom prst="ellipse">
                    <a:avLst/>
                  </a:prstGeom>
                  <a:noFill/>
                  <a:ln>
                    <a:solidFill>
                      <a:schemeClr val="tx1"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78963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57925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436888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915851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94814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873776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352739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31702" algn="l" defTabSz="957925" rtl="0" eaLnBrk="1" latinLnBrk="0" hangingPunct="1">
                      <a:defRPr sz="1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4" name="TextBox 405"/>
                <p:cNvSpPr txBox="1"/>
                <p:nvPr/>
              </p:nvSpPr>
              <p:spPr>
                <a:xfrm>
                  <a:off x="4821270" y="2958969"/>
                  <a:ext cx="897848" cy="7471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82880" tIns="91440" rIns="182880" bIns="91440" rtlCol="0">
                  <a:spAutoFit/>
                </a:bodyPr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300" dirty="0"/>
                    <a:t>A’</a:t>
                  </a:r>
                </a:p>
              </p:txBody>
            </p:sp>
            <p:sp>
              <p:nvSpPr>
                <p:cNvPr id="135" name="TextBox 406"/>
                <p:cNvSpPr txBox="1"/>
                <p:nvPr/>
              </p:nvSpPr>
              <p:spPr>
                <a:xfrm>
                  <a:off x="6505160" y="2699435"/>
                  <a:ext cx="900607" cy="7471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82880" tIns="91440" rIns="182880" bIns="91440" rtlCol="0">
                  <a:spAutoFit/>
                </a:bodyPr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300" dirty="0"/>
                    <a:t>B’</a:t>
                  </a:r>
                </a:p>
              </p:txBody>
            </p:sp>
            <p:sp>
              <p:nvSpPr>
                <p:cNvPr id="136" name="TextBox 407"/>
                <p:cNvSpPr txBox="1"/>
                <p:nvPr/>
              </p:nvSpPr>
              <p:spPr>
                <a:xfrm>
                  <a:off x="6543227" y="4855359"/>
                  <a:ext cx="701226" cy="3885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0" rIns="91440" bIns="0" rtlCol="0">
                  <a:spAutoFit/>
                </a:bodyPr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300" dirty="0"/>
                    <a:t>C’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4749202" y="3512940"/>
                <a:ext cx="2844789" cy="1444190"/>
                <a:chOff x="8616030" y="1109419"/>
                <a:chExt cx="11287758" cy="6564181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16389125" y="1385109"/>
                  <a:ext cx="310117" cy="310117"/>
                </a:xfrm>
                <a:prstGeom prst="ellipse">
                  <a:avLst/>
                </a:prstGeom>
                <a:solidFill>
                  <a:srgbClr val="FB6D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9279401" y="3306130"/>
                  <a:ext cx="310117" cy="310117"/>
                </a:xfrm>
                <a:prstGeom prst="ellipse">
                  <a:avLst/>
                </a:prstGeom>
                <a:solidFill>
                  <a:srgbClr val="67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9526382" y="3030514"/>
                  <a:ext cx="310117" cy="310117"/>
                </a:xfrm>
                <a:prstGeom prst="ellipse">
                  <a:avLst/>
                </a:prstGeom>
                <a:solidFill>
                  <a:srgbClr val="67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9075546" y="6941373"/>
                  <a:ext cx="310117" cy="310117"/>
                </a:xfrm>
                <a:prstGeom prst="ellipse">
                  <a:avLst/>
                </a:prstGeom>
                <a:solidFill>
                  <a:srgbClr val="0167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0011621" y="2651433"/>
                  <a:ext cx="310117" cy="310117"/>
                </a:xfrm>
                <a:prstGeom prst="ellipse">
                  <a:avLst/>
                </a:prstGeom>
                <a:solidFill>
                  <a:srgbClr val="C2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9833609" y="2806501"/>
                  <a:ext cx="310117" cy="310117"/>
                </a:xfrm>
                <a:prstGeom prst="ellipse">
                  <a:avLst/>
                </a:prstGeom>
                <a:solidFill>
                  <a:srgbClr val="C2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9155966" y="3418180"/>
                  <a:ext cx="310117" cy="310117"/>
                </a:xfrm>
                <a:prstGeom prst="ellipse">
                  <a:avLst/>
                </a:prstGeom>
                <a:solidFill>
                  <a:srgbClr val="67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0861526" y="7251538"/>
                  <a:ext cx="310117" cy="310117"/>
                </a:xfrm>
                <a:prstGeom prst="ellipse">
                  <a:avLst/>
                </a:prstGeom>
                <a:solidFill>
                  <a:srgbClr val="0167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8911872" y="3702391"/>
                  <a:ext cx="310117" cy="310117"/>
                </a:xfrm>
                <a:prstGeom prst="ellipse">
                  <a:avLst/>
                </a:prstGeom>
                <a:solidFill>
                  <a:srgbClr val="30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8636215" y="4701899"/>
                  <a:ext cx="310117" cy="310117"/>
                </a:xfrm>
                <a:prstGeom prst="ellipse">
                  <a:avLst/>
                </a:prstGeom>
                <a:solidFill>
                  <a:srgbClr val="30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673502" y="4477804"/>
                  <a:ext cx="310117" cy="310117"/>
                </a:xfrm>
                <a:prstGeom prst="ellipse">
                  <a:avLst/>
                </a:prstGeom>
                <a:solidFill>
                  <a:srgbClr val="30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1171643" y="1953677"/>
                  <a:ext cx="310117" cy="310117"/>
                </a:xfrm>
                <a:prstGeom prst="ellipse">
                  <a:avLst/>
                </a:prstGeom>
                <a:solidFill>
                  <a:srgbClr val="FE00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616030" y="5442581"/>
                  <a:ext cx="310117" cy="310117"/>
                </a:xfrm>
                <a:prstGeom prst="ellipse">
                  <a:avLst/>
                </a:prstGeom>
                <a:solidFill>
                  <a:srgbClr val="001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8644825" y="5976574"/>
                  <a:ext cx="310117" cy="310117"/>
                </a:xfrm>
                <a:prstGeom prst="ellipse">
                  <a:avLst/>
                </a:prstGeom>
                <a:solidFill>
                  <a:srgbClr val="001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11843573" y="6993064"/>
                  <a:ext cx="310117" cy="310117"/>
                </a:xfrm>
                <a:prstGeom prst="ellipse">
                  <a:avLst/>
                </a:prstGeom>
                <a:solidFill>
                  <a:srgbClr val="0085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9371321" y="7130952"/>
                  <a:ext cx="310117" cy="310117"/>
                </a:xfrm>
                <a:prstGeom prst="ellipse">
                  <a:avLst/>
                </a:prstGeom>
                <a:solidFill>
                  <a:srgbClr val="0167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8811322" y="6407291"/>
                  <a:ext cx="310117" cy="310117"/>
                </a:xfrm>
                <a:prstGeom prst="ellipse">
                  <a:avLst/>
                </a:prstGeom>
                <a:solidFill>
                  <a:srgbClr val="001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0341853" y="7363483"/>
                  <a:ext cx="310117" cy="310117"/>
                </a:xfrm>
                <a:prstGeom prst="ellipse">
                  <a:avLst/>
                </a:prstGeom>
                <a:solidFill>
                  <a:srgbClr val="0167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13124277" y="1161185"/>
                  <a:ext cx="310117" cy="310117"/>
                </a:xfrm>
                <a:prstGeom prst="ellipse">
                  <a:avLst/>
                </a:prstGeom>
                <a:solidFill>
                  <a:srgbClr val="FE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1513382" y="1703833"/>
                  <a:ext cx="310117" cy="310117"/>
                </a:xfrm>
                <a:prstGeom prst="ellipse">
                  <a:avLst/>
                </a:prstGeom>
                <a:solidFill>
                  <a:srgbClr val="FE00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11780455" y="1583269"/>
                  <a:ext cx="310117" cy="310117"/>
                </a:xfrm>
                <a:prstGeom prst="ellipse">
                  <a:avLst/>
                </a:prstGeom>
                <a:solidFill>
                  <a:srgbClr val="FE00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14002947" y="1126688"/>
                  <a:ext cx="310117" cy="310117"/>
                </a:xfrm>
                <a:prstGeom prst="ellipse">
                  <a:avLst/>
                </a:prstGeom>
                <a:solidFill>
                  <a:srgbClr val="FE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12517588" y="1343057"/>
                  <a:ext cx="310118" cy="310116"/>
                </a:xfrm>
                <a:prstGeom prst="ellipse">
                  <a:avLst/>
                </a:prstGeom>
                <a:solidFill>
                  <a:srgbClr val="FE00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12868686" y="1204207"/>
                  <a:ext cx="310117" cy="310117"/>
                </a:xfrm>
                <a:prstGeom prst="ellipse">
                  <a:avLst/>
                </a:prstGeom>
                <a:solidFill>
                  <a:srgbClr val="FE00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10789798" y="2229338"/>
                  <a:ext cx="310117" cy="310117"/>
                </a:xfrm>
                <a:prstGeom prst="ellipse">
                  <a:avLst/>
                </a:prstGeom>
                <a:solidFill>
                  <a:srgbClr val="C2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10422273" y="2410240"/>
                  <a:ext cx="310117" cy="310117"/>
                </a:xfrm>
                <a:prstGeom prst="ellipse">
                  <a:avLst/>
                </a:prstGeom>
                <a:solidFill>
                  <a:srgbClr val="C2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5935400" y="5769814"/>
                  <a:ext cx="310117" cy="310117"/>
                </a:xfrm>
                <a:prstGeom prst="ellipse">
                  <a:avLst/>
                </a:prstGeom>
                <a:solidFill>
                  <a:srgbClr val="02FC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14313064" y="1109419"/>
                  <a:ext cx="310117" cy="310117"/>
                </a:xfrm>
                <a:prstGeom prst="ellipse">
                  <a:avLst/>
                </a:prstGeom>
                <a:solidFill>
                  <a:srgbClr val="FE3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15140047" y="5881815"/>
                  <a:ext cx="310117" cy="310117"/>
                </a:xfrm>
                <a:prstGeom prst="ellipse">
                  <a:avLst/>
                </a:prstGeom>
                <a:solidFill>
                  <a:srgbClr val="02FC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11978563" y="6898321"/>
                  <a:ext cx="310117" cy="310117"/>
                </a:xfrm>
                <a:prstGeom prst="ellipse">
                  <a:avLst/>
                </a:prstGeom>
                <a:solidFill>
                  <a:srgbClr val="0085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8662053" y="4968819"/>
                  <a:ext cx="310117" cy="310117"/>
                </a:xfrm>
                <a:prstGeom prst="ellipse">
                  <a:avLst/>
                </a:prstGeom>
                <a:solidFill>
                  <a:srgbClr val="3000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12222609" y="6838008"/>
                  <a:ext cx="310117" cy="310117"/>
                </a:xfrm>
                <a:prstGeom prst="ellipse">
                  <a:avLst/>
                </a:prstGeom>
                <a:solidFill>
                  <a:srgbClr val="0085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14313064" y="5942114"/>
                  <a:ext cx="310117" cy="310117"/>
                </a:xfrm>
                <a:prstGeom prst="ellipse">
                  <a:avLst/>
                </a:prstGeom>
                <a:solidFill>
                  <a:srgbClr val="02FC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12633272" y="6536509"/>
                  <a:ext cx="310117" cy="310117"/>
                </a:xfrm>
                <a:prstGeom prst="ellipse">
                  <a:avLst/>
                </a:prstGeom>
                <a:solidFill>
                  <a:srgbClr val="03CC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1421506" y="7165512"/>
                  <a:ext cx="310117" cy="310117"/>
                </a:xfrm>
                <a:prstGeom prst="ellipse">
                  <a:avLst/>
                </a:prstGeom>
                <a:solidFill>
                  <a:srgbClr val="0085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13023742" y="6407290"/>
                  <a:ext cx="310117" cy="310117"/>
                </a:xfrm>
                <a:prstGeom prst="ellipse">
                  <a:avLst/>
                </a:prstGeom>
                <a:solidFill>
                  <a:srgbClr val="03CC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14985686" y="1221331"/>
                  <a:ext cx="310116" cy="310116"/>
                </a:xfrm>
                <a:prstGeom prst="ellipse">
                  <a:avLst/>
                </a:prstGeom>
                <a:solidFill>
                  <a:srgbClr val="FE3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17508996" y="1712543"/>
                  <a:ext cx="310117" cy="310117"/>
                </a:xfrm>
                <a:prstGeom prst="ellipse">
                  <a:avLst/>
                </a:prstGeom>
                <a:solidFill>
                  <a:srgbClr val="FCA3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16090459" y="1307549"/>
                  <a:ext cx="310117" cy="310117"/>
                </a:xfrm>
                <a:prstGeom prst="ellipse">
                  <a:avLst/>
                </a:prstGeom>
                <a:solidFill>
                  <a:srgbClr val="FB6D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18361806" y="2108867"/>
                  <a:ext cx="310117" cy="310117"/>
                </a:xfrm>
                <a:prstGeom prst="ellipse">
                  <a:avLst/>
                </a:prstGeom>
                <a:solidFill>
                  <a:srgbClr val="FBCC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18835605" y="2625598"/>
                  <a:ext cx="310117" cy="310117"/>
                </a:xfrm>
                <a:prstGeom prst="ellipse">
                  <a:avLst/>
                </a:prstGeom>
                <a:solidFill>
                  <a:srgbClr val="FB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19119883" y="3151073"/>
                  <a:ext cx="310117" cy="310117"/>
                </a:xfrm>
                <a:prstGeom prst="ellipse">
                  <a:avLst/>
                </a:prstGeom>
                <a:solidFill>
                  <a:srgbClr val="FB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9197410" y="3263122"/>
                  <a:ext cx="310117" cy="310117"/>
                </a:xfrm>
                <a:prstGeom prst="ellipse">
                  <a:avLst/>
                </a:prstGeom>
                <a:solidFill>
                  <a:srgbClr val="D2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19053794" y="2875457"/>
                  <a:ext cx="310117" cy="310117"/>
                </a:xfrm>
                <a:prstGeom prst="ellipse">
                  <a:avLst/>
                </a:prstGeom>
                <a:solidFill>
                  <a:srgbClr val="FB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6854298" y="5726795"/>
                  <a:ext cx="310117" cy="310117"/>
                </a:xfrm>
                <a:prstGeom prst="ellipse">
                  <a:avLst/>
                </a:prstGeom>
                <a:solidFill>
                  <a:srgbClr val="03FB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9516137" y="4365753"/>
                  <a:ext cx="310117" cy="310117"/>
                </a:xfrm>
                <a:prstGeom prst="ellipse">
                  <a:avLst/>
                </a:prstGeom>
                <a:solidFill>
                  <a:srgbClr val="7F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19429993" y="4176237"/>
                  <a:ext cx="310117" cy="310117"/>
                </a:xfrm>
                <a:prstGeom prst="ellipse">
                  <a:avLst/>
                </a:prstGeom>
                <a:solidFill>
                  <a:srgbClr val="7F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9593671" y="5141047"/>
                  <a:ext cx="310117" cy="310117"/>
                </a:xfrm>
                <a:prstGeom prst="ellipse">
                  <a:avLst/>
                </a:prstGeom>
                <a:solidFill>
                  <a:srgbClr val="7F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7672663" y="5881818"/>
                  <a:ext cx="310117" cy="310117"/>
                </a:xfrm>
                <a:prstGeom prst="ellipse">
                  <a:avLst/>
                </a:prstGeom>
                <a:solidFill>
                  <a:srgbClr val="03FB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17442914" y="5847395"/>
                  <a:ext cx="310117" cy="310117"/>
                </a:xfrm>
                <a:prstGeom prst="ellipse">
                  <a:avLst/>
                </a:prstGeom>
                <a:solidFill>
                  <a:srgbClr val="03FB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18565594" y="6002511"/>
                  <a:ext cx="310117" cy="310117"/>
                </a:xfrm>
                <a:prstGeom prst="ellipse">
                  <a:avLst/>
                </a:prstGeom>
                <a:solidFill>
                  <a:srgbClr val="26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8261264" y="5976550"/>
                  <a:ext cx="310117" cy="310117"/>
                </a:xfrm>
                <a:prstGeom prst="ellipse">
                  <a:avLst/>
                </a:prstGeom>
                <a:solidFill>
                  <a:srgbClr val="26F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5312327" y="5864616"/>
                  <a:ext cx="310117" cy="310117"/>
                </a:xfrm>
                <a:prstGeom prst="ellipse">
                  <a:avLst/>
                </a:prstGeom>
                <a:solidFill>
                  <a:srgbClr val="02FC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13410457" y="6240420"/>
                  <a:ext cx="310118" cy="310116"/>
                </a:xfrm>
                <a:prstGeom prst="ellipse">
                  <a:avLst/>
                </a:prstGeom>
                <a:solidFill>
                  <a:srgbClr val="03CC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63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925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888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851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814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776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739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702" algn="l" defTabSz="957925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2" name="Straight Arrow Connector 21"/>
            <p:cNvCxnSpPr>
              <a:endCxn id="243" idx="2"/>
            </p:cNvCxnSpPr>
            <p:nvPr/>
          </p:nvCxnSpPr>
          <p:spPr>
            <a:xfrm>
              <a:off x="3399614" y="686578"/>
              <a:ext cx="242899" cy="77732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026701" y="564075"/>
              <a:ext cx="173288" cy="174025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3811677" y="1319116"/>
              <a:ext cx="283128" cy="192418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18938" y="2343539"/>
              <a:ext cx="659374" cy="266005"/>
            </a:xfrm>
            <a:prstGeom prst="rect">
              <a:avLst/>
            </a:prstGeom>
            <a:noFill/>
          </p:spPr>
          <p:txBody>
            <a:bodyPr wrap="square" lIns="95793" tIns="47896" rIns="95793" bIns="47896" rtlCol="0">
              <a:spAutoFit/>
            </a:bodyPr>
            <a:lstStyle/>
            <a:p>
              <a:r>
                <a:rPr lang="en-US" sz="1100" dirty="0">
                  <a:cs typeface="Times New Roman" panose="02020603050405020304" pitchFamily="18" charset="0"/>
                </a:rPr>
                <a:t>ECG</a:t>
              </a:r>
              <a:endParaRPr lang="en-US" sz="1000" dirty="0"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7593" y="2632336"/>
              <a:ext cx="618253" cy="435282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/>
            <a:p>
              <a:pPr algn="ctr"/>
              <a:r>
                <a:rPr lang="en-US" sz="1100" dirty="0">
                  <a:cs typeface="Times New Roman" panose="02020603050405020304" pitchFamily="18" charset="0"/>
                </a:rPr>
                <a:t>Cardiac</a:t>
              </a:r>
            </a:p>
            <a:p>
              <a:pPr algn="ctr"/>
              <a:r>
                <a:rPr lang="en-US" sz="1100" dirty="0">
                  <a:cs typeface="Times New Roman" panose="02020603050405020304" pitchFamily="18" charset="0"/>
                </a:rPr>
                <a:t>Phase</a:t>
              </a:r>
              <a:endParaRPr lang="en-US" sz="1000" dirty="0">
                <a:cs typeface="Times New Roman" panose="02020603050405020304" pitchFamily="18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06791" y="2654695"/>
              <a:ext cx="4190665" cy="372248"/>
              <a:chOff x="320731" y="4531136"/>
              <a:chExt cx="8583441" cy="762448"/>
            </a:xfrm>
          </p:grpSpPr>
          <p:pic>
            <p:nvPicPr>
              <p:cNvPr id="71" name="Picture 3" descr="C:\Users\hwu13\Dropbox\Hui Document\medIA_ denoising_ submission\ecgRaw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87"/>
              <a:stretch/>
            </p:blipFill>
            <p:spPr bwMode="auto">
              <a:xfrm>
                <a:off x="320731" y="4531136"/>
                <a:ext cx="8583441" cy="7624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320731" y="4531136"/>
                <a:ext cx="8583441" cy="762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3" descr="C:\Users\hwu13\Dropbox\Hui Document\medIA_ denoising_ submission\ecgRaw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87"/>
            <a:stretch/>
          </p:blipFill>
          <p:spPr bwMode="auto">
            <a:xfrm>
              <a:off x="706792" y="2282447"/>
              <a:ext cx="4190665" cy="372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001470" y="2654695"/>
              <a:ext cx="335024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6792" y="2654695"/>
              <a:ext cx="298812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43366" y="2654695"/>
              <a:ext cx="325942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09606" y="2654695"/>
              <a:ext cx="302389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59157" y="2654695"/>
              <a:ext cx="325942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36494" y="2654695"/>
              <a:ext cx="309804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25617" y="2654695"/>
              <a:ext cx="302389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451737" y="2654695"/>
              <a:ext cx="289619" cy="372248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46299" y="2654695"/>
              <a:ext cx="297068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69308" y="2654695"/>
              <a:ext cx="289850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85098" y="2654695"/>
              <a:ext cx="324507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11996" y="2654695"/>
              <a:ext cx="313622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28007" y="2654695"/>
              <a:ext cx="323730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41355" y="2654695"/>
              <a:ext cx="156101" cy="372248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708672" y="2678301"/>
              <a:ext cx="292798" cy="179165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336494" y="2678301"/>
              <a:ext cx="305021" cy="16251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1943366" y="2678301"/>
              <a:ext cx="321159" cy="16251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563328" y="2678300"/>
              <a:ext cx="316987" cy="17535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04823" y="2678300"/>
              <a:ext cx="302390" cy="182645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837006" y="2678300"/>
              <a:ext cx="287714" cy="15182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456393" y="2678300"/>
              <a:ext cx="280179" cy="179375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13809" y="2840819"/>
              <a:ext cx="322685" cy="16768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653983" y="2864134"/>
              <a:ext cx="270450" cy="14436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263701" y="2863579"/>
              <a:ext cx="285477" cy="15825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883379" y="2871908"/>
              <a:ext cx="303175" cy="14659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488383" y="2848626"/>
              <a:ext cx="302390" cy="182645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126066" y="2868577"/>
              <a:ext cx="303175" cy="15325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753717" y="2941871"/>
              <a:ext cx="135722" cy="6663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428652" y="3147236"/>
              <a:ext cx="563751" cy="250616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/>
            <a:p>
              <a:r>
                <a:rPr lang="en-US" sz="1000" dirty="0">
                  <a:cs typeface="Arial" panose="020B0604020202020204" pitchFamily="34" charset="0"/>
                </a:rPr>
                <a:t>Systole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9223" y="3147236"/>
              <a:ext cx="615047" cy="250616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/>
            <a:p>
              <a:r>
                <a:rPr lang="en-US" sz="1000" dirty="0">
                  <a:cs typeface="Arial" panose="020B0604020202020204" pitchFamily="34" charset="0"/>
                </a:rPr>
                <a:t>Diastole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34139" y="3205096"/>
              <a:ext cx="127892" cy="132121"/>
            </a:xfrm>
            <a:prstGeom prst="rect">
              <a:avLst/>
            </a:prstGeom>
            <a:solidFill>
              <a:srgbClr val="6D7006">
                <a:alpha val="4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1000"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060774" y="3205096"/>
              <a:ext cx="127892" cy="132121"/>
            </a:xfrm>
            <a:prstGeom prst="rect">
              <a:avLst/>
            </a:prstGeom>
            <a:solidFill>
              <a:srgbClr val="364894">
                <a:alpha val="63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93" tIns="47896" rIns="95793" bIns="47896" rtlCol="0" anchor="ctr"/>
            <a:lstStyle/>
            <a:p>
              <a:pPr algn="ctr"/>
              <a:endParaRPr lang="en-US" sz="1000">
                <a:cs typeface="Arial" panose="020B0604020202020204" pitchFamily="34" charset="0"/>
              </a:endParaRPr>
            </a:p>
          </p:txBody>
        </p:sp>
        <p:cxnSp>
          <p:nvCxnSpPr>
            <p:cNvPr id="61" name="Straight Arrow Connector 60"/>
            <p:cNvCxnSpPr>
              <a:stCxn id="173" idx="4"/>
            </p:cNvCxnSpPr>
            <p:nvPr/>
          </p:nvCxnSpPr>
          <p:spPr>
            <a:xfrm flipH="1">
              <a:off x="920071" y="2741756"/>
              <a:ext cx="597" cy="46223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1508359" y="2785029"/>
              <a:ext cx="929" cy="418957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400487" y="2972871"/>
              <a:ext cx="0" cy="226710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183"/>
            <p:cNvSpPr txBox="1"/>
            <p:nvPr/>
          </p:nvSpPr>
          <p:spPr>
            <a:xfrm>
              <a:off x="778458" y="3203986"/>
              <a:ext cx="283225" cy="281393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A</a:t>
              </a:r>
            </a:p>
          </p:txBody>
        </p:sp>
        <p:sp>
          <p:nvSpPr>
            <p:cNvPr id="65" name="TextBox 184"/>
            <p:cNvSpPr txBox="1"/>
            <p:nvPr/>
          </p:nvSpPr>
          <p:spPr>
            <a:xfrm>
              <a:off x="1369952" y="3203986"/>
              <a:ext cx="276813" cy="281393"/>
            </a:xfrm>
            <a:prstGeom prst="rect">
              <a:avLst/>
            </a:prstGeom>
            <a:noFill/>
          </p:spPr>
          <p:txBody>
            <a:bodyPr wrap="non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B</a:t>
              </a:r>
            </a:p>
          </p:txBody>
        </p:sp>
        <p:sp>
          <p:nvSpPr>
            <p:cNvPr id="66" name="TextBox 185"/>
            <p:cNvSpPr txBox="1"/>
            <p:nvPr/>
          </p:nvSpPr>
          <p:spPr>
            <a:xfrm>
              <a:off x="2254859" y="3203986"/>
              <a:ext cx="340567" cy="281393"/>
            </a:xfrm>
            <a:prstGeom prst="rect">
              <a:avLst/>
            </a:prstGeom>
            <a:noFill/>
          </p:spPr>
          <p:txBody>
            <a:bodyPr wrap="square" lIns="95793" tIns="47896" rIns="95793" bIns="47896" rtlCol="0">
              <a:spAutoFit/>
            </a:bodyPr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C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897581" y="2695157"/>
              <a:ext cx="46174" cy="4659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7896" tIns="23948" rIns="47896" bIns="23948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486201" y="2738430"/>
              <a:ext cx="46174" cy="4659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7896" tIns="23948" rIns="47896" bIns="23948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377400" y="2928588"/>
              <a:ext cx="46174" cy="4659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7896" tIns="23948" rIns="47896" bIns="23948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2414531" y="780852"/>
              <a:ext cx="317207" cy="43966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7896" tIns="23948" rIns="47896" bIns="23948" rtlCol="0" anchor="ctr"/>
            <a:lstStyle>
              <a:defPPr>
                <a:defRPr lang="en-US"/>
              </a:defPPr>
              <a:lvl1pPr marL="0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63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925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888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851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814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776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739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702" algn="l" defTabSz="957925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7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47"/>
          <a:stretch/>
        </p:blipFill>
        <p:spPr>
          <a:xfrm>
            <a:off x="0" y="0"/>
            <a:ext cx="1376067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40" y="2160622"/>
            <a:ext cx="3437635" cy="34035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5735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4" y="0"/>
            <a:ext cx="1197903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853" y="0"/>
            <a:ext cx="11979039" cy="6858000"/>
          </a:xfrm>
          <a:prstGeom prst="rect">
            <a:avLst/>
          </a:prstGeom>
          <a:solidFill>
            <a:srgbClr val="50D5AC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57</Words>
  <Application>Microsoft Macintosh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Abadi MT Condensed Extra Bold</vt:lpstr>
      <vt:lpstr>Abadi MT Condensed Light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 WU</dc:creator>
  <cp:lastModifiedBy>Hui WU</cp:lastModifiedBy>
  <cp:revision>28</cp:revision>
  <cp:lastPrinted>2018-03-27T01:41:44Z</cp:lastPrinted>
  <dcterms:created xsi:type="dcterms:W3CDTF">2018-03-27T00:49:11Z</dcterms:created>
  <dcterms:modified xsi:type="dcterms:W3CDTF">2018-03-27T22:00:04Z</dcterms:modified>
</cp:coreProperties>
</file>